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Lato Bold" panose="020B0604020202020204" charset="0"/>
      <p:regular r:id="rId16"/>
    </p:embeddedFont>
    <p:embeddedFont>
      <p:font typeface="League Spartan" panose="020B0604020202020204" charset="0"/>
      <p:regular r:id="rId17"/>
    </p:embeddedFont>
    <p:embeddedFont>
      <p:font typeface="Poppins" panose="00000500000000000000" pitchFamily="2" charset="0"/>
      <p:regular r:id="rId18"/>
      <p:bold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2911769"/>
            <a:ext cx="7218503" cy="1375921"/>
          </a:xfrm>
          <a:prstGeom prst="rect">
            <a:avLst/>
          </a:prstGeom>
        </p:spPr>
        <p:txBody>
          <a:bodyPr lIns="0" tIns="0" rIns="0" bIns="0" rtlCol="0" anchor="t">
            <a:spAutoFit/>
          </a:bodyPr>
          <a:lstStyle/>
          <a:p>
            <a:pPr algn="l">
              <a:lnSpc>
                <a:spcPts val="11265"/>
              </a:lnSpc>
              <a:spcBef>
                <a:spcPct val="0"/>
              </a:spcBef>
            </a:pPr>
            <a:r>
              <a:rPr lang="en-US" sz="8046" b="1">
                <a:solidFill>
                  <a:srgbClr val="000000"/>
                </a:solidFill>
                <a:latin typeface="Lato Bold"/>
                <a:ea typeface="Lato Bold"/>
                <a:cs typeface="Lato Bold"/>
                <a:sym typeface="Lato Bold"/>
              </a:rPr>
              <a:t>DATA </a:t>
            </a:r>
          </a:p>
        </p:txBody>
      </p:sp>
      <p:sp>
        <p:nvSpPr>
          <p:cNvPr id="7" name="TextBox 7"/>
          <p:cNvSpPr txBox="1"/>
          <p:nvPr/>
        </p:nvSpPr>
        <p:spPr>
          <a:xfrm>
            <a:off x="3648322" y="4106715"/>
            <a:ext cx="10991397" cy="1627688"/>
          </a:xfrm>
          <a:prstGeom prst="rect">
            <a:avLst/>
          </a:prstGeom>
        </p:spPr>
        <p:txBody>
          <a:bodyPr lIns="0" tIns="0" rIns="0" bIns="0" rtlCol="0" anchor="t">
            <a:spAutoFit/>
          </a:bodyPr>
          <a:lstStyle/>
          <a:p>
            <a:pPr algn="l">
              <a:lnSpc>
                <a:spcPts val="13343"/>
              </a:lnSpc>
              <a:spcBef>
                <a:spcPct val="0"/>
              </a:spcBef>
            </a:pPr>
            <a:r>
              <a:rPr lang="en-US" sz="9530">
                <a:solidFill>
                  <a:srgbClr val="593C8F"/>
                </a:solidFill>
                <a:latin typeface="League Spartan"/>
                <a:ea typeface="League Spartan"/>
                <a:cs typeface="League Spartan"/>
                <a:sym typeface="League Spartan"/>
              </a:rPr>
              <a:t>ANALYSIS</a:t>
            </a: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648322" y="5962793"/>
            <a:ext cx="6583633" cy="1260039"/>
          </a:xfrm>
          <a:prstGeom prst="rect">
            <a:avLst/>
          </a:prstGeom>
        </p:spPr>
        <p:txBody>
          <a:bodyPr lIns="0" tIns="0" rIns="0" bIns="0" rtlCol="0" anchor="t">
            <a:spAutoFit/>
          </a:bodyPr>
          <a:lstStyle/>
          <a:p>
            <a:pPr algn="l">
              <a:lnSpc>
                <a:spcPts val="3379"/>
              </a:lnSpc>
              <a:spcBef>
                <a:spcPct val="0"/>
              </a:spcBef>
            </a:pPr>
            <a:r>
              <a:rPr lang="en-US" sz="2413">
                <a:solidFill>
                  <a:srgbClr val="000000"/>
                </a:solidFill>
                <a:latin typeface="Poppins"/>
                <a:ea typeface="Poppins"/>
                <a:cs typeface="Poppins"/>
                <a:sym typeface="Poppins"/>
              </a:rPr>
              <a:t>In order to identify trends, comprehend consumer behaviour, and offer useful suggestions for tactical decision-making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666"/>
            </a:stretch>
          </a:blipFill>
        </p:spPr>
      </p:sp>
      <p:grpSp>
        <p:nvGrpSpPr>
          <p:cNvPr id="3" name="Group 3"/>
          <p:cNvGrpSpPr/>
          <p:nvPr/>
        </p:nvGrpSpPr>
        <p:grpSpPr>
          <a:xfrm>
            <a:off x="0" y="6103969"/>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5" name="TextBox 5"/>
            <p:cNvSpPr txBox="1"/>
            <p:nvPr/>
          </p:nvSpPr>
          <p:spPr>
            <a:xfrm>
              <a:off x="0" y="-47625"/>
              <a:ext cx="4816593" cy="140229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72171" y="6769216"/>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id="7" name="AutoShape 7"/>
          <p:cNvSpPr/>
          <p:nvPr/>
        </p:nvSpPr>
        <p:spPr>
          <a:xfrm>
            <a:off x="5897880" y="6921616"/>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4000500"/>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OUR </a:t>
            </a:r>
          </a:p>
        </p:txBody>
      </p:sp>
      <p:sp>
        <p:nvSpPr>
          <p:cNvPr id="7" name="TextBox 7"/>
          <p:cNvSpPr txBox="1"/>
          <p:nvPr/>
        </p:nvSpPr>
        <p:spPr>
          <a:xfrm>
            <a:off x="1028720" y="1494821"/>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PROJECT</a:t>
            </a:r>
          </a:p>
        </p:txBody>
      </p:sp>
      <p:sp>
        <p:nvSpPr>
          <p:cNvPr id="8" name="AutoShape 8"/>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9" name="Group 9"/>
          <p:cNvGrpSpPr>
            <a:grpSpLocks noChangeAspect="1"/>
          </p:cNvGrpSpPr>
          <p:nvPr/>
        </p:nvGrpSpPr>
        <p:grpSpPr>
          <a:xfrm>
            <a:off x="9144000" y="579720"/>
            <a:ext cx="6850188" cy="3853183"/>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339" b="-9339"/>
              </a:stretch>
            </a:blipFill>
          </p:spPr>
        </p:sp>
      </p:grpSp>
      <p:grpSp>
        <p:nvGrpSpPr>
          <p:cNvPr id="11" name="Group 11"/>
          <p:cNvGrpSpPr>
            <a:grpSpLocks noChangeAspect="1"/>
          </p:cNvGrpSpPr>
          <p:nvPr/>
        </p:nvGrpSpPr>
        <p:grpSpPr>
          <a:xfrm>
            <a:off x="1028700" y="5889625"/>
            <a:ext cx="6850188" cy="3853183"/>
            <a:chOff x="0" y="0"/>
            <a:chExt cx="11289030" cy="6350000"/>
          </a:xfrm>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265" b="-9265"/>
              </a:stretch>
            </a:blipFill>
          </p:spPr>
        </p:sp>
      </p:grpSp>
      <p:sp>
        <p:nvSpPr>
          <p:cNvPr id="13" name="AutoShape 13"/>
          <p:cNvSpPr/>
          <p:nvPr/>
        </p:nvSpPr>
        <p:spPr>
          <a:xfrm>
            <a:off x="9621342" y="7702868"/>
            <a:ext cx="2618740" cy="0"/>
          </a:xfrm>
          <a:prstGeom prst="line">
            <a:avLst/>
          </a:prstGeom>
          <a:ln w="38100" cap="flat">
            <a:solidFill>
              <a:srgbClr val="000000"/>
            </a:solidFill>
            <a:prstDash val="solid"/>
            <a:headEnd type="none" w="sm" len="sm"/>
            <a:tailEnd type="none" w="sm" len="sm"/>
          </a:ln>
        </p:spPr>
      </p:sp>
      <p:sp>
        <p:nvSpPr>
          <p:cNvPr id="14" name="Freeform 14"/>
          <p:cNvSpPr/>
          <p:nvPr/>
        </p:nvSpPr>
        <p:spPr>
          <a:xfrm>
            <a:off x="17062941" y="6901229"/>
            <a:ext cx="392717" cy="1565177"/>
          </a:xfrm>
          <a:custGeom>
            <a:avLst/>
            <a:gdLst/>
            <a:ahLst/>
            <a:cxnLst/>
            <a:rect l="l" t="t" r="r" b="b"/>
            <a:pathLst>
              <a:path w="392717" h="156517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8700" y="2790057"/>
            <a:ext cx="4769516" cy="912158"/>
          </a:xfrm>
          <a:prstGeom prst="rect">
            <a:avLst/>
          </a:prstGeom>
        </p:spPr>
        <p:txBody>
          <a:bodyPr lIns="0" tIns="0" rIns="0" bIns="0" rtlCol="0" anchor="t">
            <a:spAutoFit/>
          </a:bodyPr>
          <a:lstStyle/>
          <a:p>
            <a:pPr algn="l">
              <a:lnSpc>
                <a:spcPts val="2448"/>
              </a:lnSpc>
              <a:spcBef>
                <a:spcPct val="0"/>
              </a:spcBef>
            </a:pPr>
            <a:r>
              <a:rPr lang="en-US" sz="1748">
                <a:solidFill>
                  <a:srgbClr val="000000"/>
                </a:solidFill>
                <a:latin typeface="Poppins"/>
                <a:ea typeface="Poppins"/>
                <a:cs typeface="Poppins"/>
                <a:sym typeface="Poppins"/>
              </a:rPr>
              <a:t>To improve visitor experiences and streamline corporate processes by utilizing data-driven insights. </a:t>
            </a:r>
          </a:p>
        </p:txBody>
      </p:sp>
      <p:sp>
        <p:nvSpPr>
          <p:cNvPr id="16" name="TextBox 16"/>
          <p:cNvSpPr txBox="1"/>
          <p:nvPr/>
        </p:nvSpPr>
        <p:spPr>
          <a:xfrm>
            <a:off x="9621342" y="6549106"/>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ABOUT</a:t>
            </a:r>
          </a:p>
        </p:txBody>
      </p:sp>
      <p:sp>
        <p:nvSpPr>
          <p:cNvPr id="17" name="TextBox 17"/>
          <p:cNvSpPr txBox="1"/>
          <p:nvPr/>
        </p:nvSpPr>
        <p:spPr>
          <a:xfrm>
            <a:off x="9620250" y="8240816"/>
            <a:ext cx="5957463" cy="609174"/>
          </a:xfrm>
          <a:prstGeom prst="rect">
            <a:avLst/>
          </a:prstGeom>
        </p:spPr>
        <p:txBody>
          <a:bodyPr lIns="0" tIns="0" rIns="0" bIns="0" rtlCol="0" anchor="t">
            <a:spAutoFit/>
          </a:bodyPr>
          <a:lstStyle/>
          <a:p>
            <a:pPr algn="l">
              <a:lnSpc>
                <a:spcPts val="2448"/>
              </a:lnSpc>
              <a:spcBef>
                <a:spcPct val="0"/>
              </a:spcBef>
            </a:pPr>
            <a:r>
              <a:rPr lang="en-US" sz="1748" dirty="0">
                <a:solidFill>
                  <a:srgbClr val="000000"/>
                </a:solidFill>
                <a:latin typeface="Poppins"/>
                <a:ea typeface="Poppins"/>
                <a:cs typeface="Poppins"/>
                <a:sym typeface="Poppins"/>
              </a:rPr>
              <a:t>Dataleum Hotel Groups (DHG) is renowned hospitality company </a:t>
            </a:r>
          </a:p>
        </p:txBody>
      </p:sp>
      <p:sp>
        <p:nvSpPr>
          <p:cNvPr id="18" name="Freeform 18"/>
          <p:cNvSpPr/>
          <p:nvPr/>
        </p:nvSpPr>
        <p:spPr>
          <a:xfrm>
            <a:off x="7368733" y="1704771"/>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4186537" y="1784786"/>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USED</a:t>
            </a:r>
          </a:p>
        </p:txBody>
      </p:sp>
      <p:sp>
        <p:nvSpPr>
          <p:cNvPr id="4" name="AutoShape 4"/>
          <p:cNvSpPr/>
          <p:nvPr/>
        </p:nvSpPr>
        <p:spPr>
          <a:xfrm>
            <a:off x="4187609" y="2542074"/>
            <a:ext cx="2618740"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037253" y="1116529"/>
            <a:ext cx="5993196" cy="8053941"/>
            <a:chOff x="0" y="0"/>
            <a:chExt cx="3663950" cy="4923790"/>
          </a:xfrm>
        </p:grpSpPr>
        <p:sp>
          <p:nvSpPr>
            <p:cNvPr id="9" name="Freeform 9"/>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r="-51216"/>
              </a:stretch>
            </a:blipFill>
          </p:spPr>
        </p:sp>
        <p:sp>
          <p:nvSpPr>
            <p:cNvPr id="10" name="Freeform 10"/>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id="11" name="Freeform 11"/>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186537" y="1242465"/>
            <a:ext cx="4772299"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METHODOLOGIES</a:t>
            </a:r>
          </a:p>
        </p:txBody>
      </p:sp>
      <p:sp>
        <p:nvSpPr>
          <p:cNvPr id="13" name="TextBox 13"/>
          <p:cNvSpPr txBox="1"/>
          <p:nvPr/>
        </p:nvSpPr>
        <p:spPr>
          <a:xfrm>
            <a:off x="3933977" y="3004599"/>
            <a:ext cx="5744744" cy="5575775"/>
          </a:xfrm>
          <a:prstGeom prst="rect">
            <a:avLst/>
          </a:prstGeom>
        </p:spPr>
        <p:txBody>
          <a:bodyPr lIns="0" tIns="0" rIns="0" bIns="0" rtlCol="0" anchor="t">
            <a:spAutoFit/>
          </a:bodyPr>
          <a:lstStyle/>
          <a:p>
            <a:pPr algn="l">
              <a:lnSpc>
                <a:spcPts val="2948"/>
              </a:lnSpc>
            </a:pPr>
            <a:r>
              <a:rPr lang="en-US" sz="2106" b="1">
                <a:solidFill>
                  <a:srgbClr val="000000"/>
                </a:solidFill>
                <a:latin typeface="Poppins Bold"/>
                <a:ea typeface="Poppins Bold"/>
                <a:cs typeface="Poppins Bold"/>
                <a:sym typeface="Poppins Bold"/>
              </a:rPr>
              <a:t>1. Data Collection &amp; Preparation</a:t>
            </a:r>
          </a:p>
          <a:p>
            <a:pPr algn="l">
              <a:lnSpc>
                <a:spcPts val="2948"/>
              </a:lnSpc>
            </a:pPr>
            <a:endParaRPr lang="en-US" sz="2106" b="1">
              <a:solidFill>
                <a:srgbClr val="000000"/>
              </a:solidFill>
              <a:latin typeface="Poppins Bold"/>
              <a:ea typeface="Poppins Bold"/>
              <a:cs typeface="Poppins Bold"/>
              <a:sym typeface="Poppins Bold"/>
            </a:endParaRPr>
          </a:p>
          <a:p>
            <a:pPr marL="454752" lvl="1" indent="-227376" algn="l">
              <a:lnSpc>
                <a:spcPts val="2948"/>
              </a:lnSpc>
              <a:buFont typeface="Arial"/>
              <a:buChar char="•"/>
            </a:pPr>
            <a:r>
              <a:rPr lang="en-US" sz="2106">
                <a:solidFill>
                  <a:srgbClr val="000000"/>
                </a:solidFill>
                <a:latin typeface="Poppins"/>
                <a:ea typeface="Poppins"/>
                <a:cs typeface="Poppins"/>
                <a:sym typeface="Poppins"/>
              </a:rPr>
              <a:t>Source: The data used in the analysis comes from internal booking systems, capturing details such as lead time, cancellations, customer types, booking channels, and revenue metrics.</a:t>
            </a:r>
          </a:p>
          <a:p>
            <a:pPr marL="454752" lvl="1" indent="-227376" algn="l">
              <a:lnSpc>
                <a:spcPts val="2948"/>
              </a:lnSpc>
              <a:buFont typeface="Arial"/>
              <a:buChar char="•"/>
            </a:pPr>
            <a:r>
              <a:rPr lang="en-US" sz="2106">
                <a:solidFill>
                  <a:srgbClr val="000000"/>
                </a:solidFill>
                <a:latin typeface="Poppins"/>
                <a:ea typeface="Poppins"/>
                <a:cs typeface="Poppins"/>
                <a:sym typeface="Poppins"/>
              </a:rPr>
              <a:t>Cleaning: Data was cleaned to handle missing values, duplicate entries, and inconsistencies, ensuring accuracy before analysis. Null values for revenue or missing customer types were handled by applying filtering in Power Query.</a:t>
            </a:r>
          </a:p>
          <a:p>
            <a:pPr algn="l">
              <a:lnSpc>
                <a:spcPts val="2948"/>
              </a:lnSpc>
              <a:spcBef>
                <a:spcPct val="0"/>
              </a:spcBef>
            </a:pPr>
            <a:r>
              <a:rPr lang="en-US" sz="2106">
                <a:solidFill>
                  <a:srgbClr val="000000"/>
                </a:solidFill>
                <a:latin typeface="Poppins"/>
                <a:ea typeface="Poppins"/>
                <a:cs typeface="Poppins"/>
                <a:sym typeface="Poppins"/>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00" y="616719"/>
            <a:ext cx="5745704"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METHODOLOGIES</a:t>
            </a:r>
          </a:p>
        </p:txBody>
      </p:sp>
      <p:sp>
        <p:nvSpPr>
          <p:cNvPr id="4" name="AutoShape 4"/>
          <p:cNvSpPr/>
          <p:nvPr/>
        </p:nvSpPr>
        <p:spPr>
          <a:xfrm flipV="1">
            <a:off x="851883" y="1374006"/>
            <a:ext cx="3254698"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520190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125137" y="956528"/>
            <a:ext cx="6289724" cy="8373944"/>
            <a:chOff x="0" y="0"/>
            <a:chExt cx="3663950" cy="4878070"/>
          </a:xfrm>
        </p:grpSpPr>
        <p:sp>
          <p:nvSpPr>
            <p:cNvPr id="9" name="Freeform 9"/>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50921" r="-50921"/>
              </a:stretch>
            </a:blipFill>
          </p:spPr>
        </p:sp>
        <p:sp>
          <p:nvSpPr>
            <p:cNvPr id="10" name="Freeform 10"/>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id="11" name="TextBox 11"/>
          <p:cNvSpPr txBox="1"/>
          <p:nvPr/>
        </p:nvSpPr>
        <p:spPr>
          <a:xfrm>
            <a:off x="1028700" y="1664487"/>
            <a:ext cx="7893160" cy="6318725"/>
          </a:xfrm>
          <a:prstGeom prst="rect">
            <a:avLst/>
          </a:prstGeom>
        </p:spPr>
        <p:txBody>
          <a:bodyPr lIns="0" tIns="0" rIns="0" bIns="0" rtlCol="0" anchor="t">
            <a:spAutoFit/>
          </a:bodyPr>
          <a:lstStyle/>
          <a:p>
            <a:pPr algn="l">
              <a:lnSpc>
                <a:spcPts val="2948"/>
              </a:lnSpc>
            </a:pPr>
            <a:r>
              <a:rPr lang="en-US" sz="2106" b="1">
                <a:solidFill>
                  <a:srgbClr val="000000"/>
                </a:solidFill>
                <a:latin typeface="Poppins Bold"/>
                <a:ea typeface="Poppins Bold"/>
                <a:cs typeface="Poppins Bold"/>
                <a:sym typeface="Poppins Bold"/>
              </a:rPr>
              <a:t>2. Visualization Techniques</a:t>
            </a:r>
          </a:p>
          <a:p>
            <a:pPr algn="l">
              <a:lnSpc>
                <a:spcPts val="2948"/>
              </a:lnSpc>
            </a:pPr>
            <a:endParaRPr lang="en-US" sz="2106" b="1">
              <a:solidFill>
                <a:srgbClr val="000000"/>
              </a:solidFill>
              <a:latin typeface="Poppins Bold"/>
              <a:ea typeface="Poppins Bold"/>
              <a:cs typeface="Poppins Bold"/>
              <a:sym typeface="Poppins Bold"/>
            </a:endParaRPr>
          </a:p>
          <a:p>
            <a:pPr algn="l">
              <a:lnSpc>
                <a:spcPts val="2948"/>
              </a:lnSpc>
            </a:pPr>
            <a:endParaRPr lang="en-US" sz="2106" b="1">
              <a:solidFill>
                <a:srgbClr val="000000"/>
              </a:solidFill>
              <a:latin typeface="Poppins Bold"/>
              <a:ea typeface="Poppins Bold"/>
              <a:cs typeface="Poppins Bold"/>
              <a:sym typeface="Poppins Bold"/>
            </a:endParaRPr>
          </a:p>
          <a:p>
            <a:pPr marL="454752" lvl="1" indent="-227376" algn="l">
              <a:lnSpc>
                <a:spcPts val="2948"/>
              </a:lnSpc>
              <a:buFont typeface="Arial"/>
              <a:buChar char="•"/>
            </a:pPr>
            <a:r>
              <a:rPr lang="en-US" sz="2106">
                <a:solidFill>
                  <a:srgbClr val="000000"/>
                </a:solidFill>
                <a:latin typeface="Poppins"/>
                <a:ea typeface="Poppins"/>
                <a:cs typeface="Poppins"/>
                <a:sym typeface="Poppins"/>
              </a:rPr>
              <a:t>Correlation Analysis: Name cards and filters were used to visualize the correlation between lead time and cancellations, and line charts were used to illustrate trends in revenue loss across different booking channels and customer types.</a:t>
            </a:r>
          </a:p>
          <a:p>
            <a:pPr marL="454752" lvl="1" indent="-227376" algn="l">
              <a:lnSpc>
                <a:spcPts val="2948"/>
              </a:lnSpc>
              <a:buFont typeface="Arial"/>
              <a:buChar char="•"/>
            </a:pPr>
            <a:r>
              <a:rPr lang="en-US" sz="2106">
                <a:solidFill>
                  <a:srgbClr val="000000"/>
                </a:solidFill>
                <a:latin typeface="Poppins"/>
                <a:ea typeface="Poppins"/>
                <a:cs typeface="Poppins"/>
                <a:sym typeface="Poppins"/>
              </a:rPr>
              <a:t>Bar and Column Charts: These charts were used to represent the total revenue and cancellation rates by customer segment, making it easier to compare different groups side-by-side..</a:t>
            </a:r>
          </a:p>
          <a:p>
            <a:pPr marL="454752" lvl="1" indent="-227376" algn="l">
              <a:lnSpc>
                <a:spcPts val="2948"/>
              </a:lnSpc>
              <a:buFont typeface="Arial"/>
              <a:buChar char="•"/>
            </a:pPr>
            <a:r>
              <a:rPr lang="en-US" sz="2106">
                <a:solidFill>
                  <a:srgbClr val="000000"/>
                </a:solidFill>
                <a:latin typeface="Poppins"/>
                <a:ea typeface="Poppins"/>
                <a:cs typeface="Poppins"/>
                <a:sym typeface="Poppins"/>
              </a:rPr>
              <a:t>Tree Maps and Pie Charts: Displayed customer type distribution and helped in identifying key segments contributing to revenue generation.</a:t>
            </a:r>
          </a:p>
          <a:p>
            <a:pPr algn="l">
              <a:lnSpc>
                <a:spcPts val="2948"/>
              </a:lnSpc>
            </a:pPr>
            <a:endParaRPr lang="en-US" sz="2106">
              <a:solidFill>
                <a:srgbClr val="000000"/>
              </a:solidFill>
              <a:latin typeface="Poppins"/>
              <a:ea typeface="Poppins"/>
              <a:cs typeface="Poppins"/>
              <a:sym typeface="Poppins"/>
            </a:endParaRPr>
          </a:p>
          <a:p>
            <a:pPr algn="l">
              <a:lnSpc>
                <a:spcPts val="2948"/>
              </a:lnSpc>
              <a:spcBef>
                <a:spcPct val="0"/>
              </a:spcBef>
            </a:pPr>
            <a:endParaRPr lang="en-US" sz="2106">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ACTIONABLE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7573683" y="0"/>
            <a:ext cx="10714317" cy="10287000"/>
            <a:chOff x="0" y="0"/>
            <a:chExt cx="2821878" cy="2709333"/>
          </a:xfrm>
        </p:grpSpPr>
        <p:sp>
          <p:nvSpPr>
            <p:cNvPr id="8" name="Freeform 8"/>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9" name="TextBox 9"/>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446405" y="2233059"/>
            <a:ext cx="6965103" cy="6307940"/>
            <a:chOff x="0" y="0"/>
            <a:chExt cx="897478" cy="812800"/>
          </a:xfrm>
        </p:grpSpPr>
        <p:sp>
          <p:nvSpPr>
            <p:cNvPr id="11" name="Freeform 11"/>
            <p:cNvSpPr/>
            <p:nvPr/>
          </p:nvSpPr>
          <p:spPr>
            <a:xfrm>
              <a:off x="0" y="0"/>
              <a:ext cx="897478" cy="812800"/>
            </a:xfrm>
            <a:custGeom>
              <a:avLst/>
              <a:gdLst/>
              <a:ahLst/>
              <a:cxnLst/>
              <a:rect l="l" t="t" r="r" b="b"/>
              <a:pathLst>
                <a:path w="897478" h="812800">
                  <a:moveTo>
                    <a:pt x="0" y="0"/>
                  </a:moveTo>
                  <a:lnTo>
                    <a:pt x="897478" y="0"/>
                  </a:lnTo>
                  <a:lnTo>
                    <a:pt x="897478" y="812800"/>
                  </a:lnTo>
                  <a:lnTo>
                    <a:pt x="0" y="812800"/>
                  </a:lnTo>
                  <a:close/>
                </a:path>
              </a:pathLst>
            </a:custGeom>
            <a:blipFill>
              <a:blip r:embed="rId3"/>
              <a:stretch>
                <a:fillRect l="-2432" r="-2432"/>
              </a:stretch>
            </a:blipFill>
            <a:ln w="104775" cap="sq">
              <a:solidFill>
                <a:srgbClr val="593C8F"/>
              </a:solidFill>
              <a:prstDash val="solid"/>
              <a:miter/>
            </a:ln>
          </p:spPr>
        </p:sp>
      </p:grpSp>
      <p:sp>
        <p:nvSpPr>
          <p:cNvPr id="12" name="TextBox 12"/>
          <p:cNvSpPr txBox="1"/>
          <p:nvPr/>
        </p:nvSpPr>
        <p:spPr>
          <a:xfrm>
            <a:off x="401592" y="2799487"/>
            <a:ext cx="6044813" cy="5418566"/>
          </a:xfrm>
          <a:prstGeom prst="rect">
            <a:avLst/>
          </a:prstGeom>
        </p:spPr>
        <p:txBody>
          <a:bodyPr lIns="0" tIns="0" rIns="0" bIns="0" rtlCol="0" anchor="t">
            <a:spAutoFit/>
          </a:bodyPr>
          <a:lstStyle/>
          <a:p>
            <a:pPr algn="l">
              <a:lnSpc>
                <a:spcPts val="3102"/>
              </a:lnSpc>
            </a:pPr>
            <a:r>
              <a:rPr lang="en-US" sz="2216">
                <a:solidFill>
                  <a:srgbClr val="000000"/>
                </a:solidFill>
                <a:latin typeface="Poppins"/>
                <a:ea typeface="Poppins"/>
                <a:cs typeface="Poppins"/>
                <a:sym typeface="Poppins"/>
              </a:rPr>
              <a:t>1. </a:t>
            </a:r>
            <a:r>
              <a:rPr lang="en-US" sz="2216" b="1">
                <a:solidFill>
                  <a:srgbClr val="000000"/>
                </a:solidFill>
                <a:latin typeface="Poppins Bold"/>
                <a:ea typeface="Poppins Bold"/>
                <a:cs typeface="Poppins Bold"/>
                <a:sym typeface="Poppins Bold"/>
              </a:rPr>
              <a:t>Cancellations</a:t>
            </a:r>
          </a:p>
          <a:p>
            <a:pPr algn="l">
              <a:lnSpc>
                <a:spcPts val="3102"/>
              </a:lnSpc>
            </a:pPr>
            <a:endParaRPr lang="en-US" sz="2216" b="1">
              <a:solidFill>
                <a:srgbClr val="000000"/>
              </a:solidFill>
              <a:latin typeface="Poppins Bold"/>
              <a:ea typeface="Poppins Bold"/>
              <a:cs typeface="Poppins Bold"/>
              <a:sym typeface="Poppins Bold"/>
            </a:endParaRPr>
          </a:p>
          <a:p>
            <a:pPr marL="478504" lvl="1" indent="-239252" algn="l">
              <a:lnSpc>
                <a:spcPts val="3102"/>
              </a:lnSpc>
              <a:buFont typeface="Arial"/>
              <a:buChar char="•"/>
            </a:pPr>
            <a:r>
              <a:rPr lang="en-US" sz="2216">
                <a:solidFill>
                  <a:srgbClr val="000000"/>
                </a:solidFill>
                <a:latin typeface="Poppins"/>
                <a:ea typeface="Poppins"/>
                <a:cs typeface="Poppins"/>
                <a:sym typeface="Poppins"/>
              </a:rPr>
              <a:t>Insight: Customers with shorter lead times tend to have a higher rate of cancellations.</a:t>
            </a:r>
          </a:p>
          <a:p>
            <a:pPr marL="957009" lvl="2" indent="-319003" algn="l">
              <a:lnSpc>
                <a:spcPts val="3102"/>
              </a:lnSpc>
              <a:buFont typeface="Arial"/>
              <a:buChar char="⚬"/>
            </a:pPr>
            <a:r>
              <a:rPr lang="en-US" sz="2216">
                <a:solidFill>
                  <a:srgbClr val="000000"/>
                </a:solidFill>
                <a:latin typeface="Poppins"/>
                <a:ea typeface="Poppins"/>
                <a:cs typeface="Poppins"/>
                <a:sym typeface="Poppins"/>
              </a:rPr>
              <a:t>Action: Implement strategies like early booking discounts to encourage longer lead times, thus reducing cancellation rates.</a:t>
            </a:r>
          </a:p>
          <a:p>
            <a:pPr marL="957009" lvl="2" indent="-319003" algn="l">
              <a:lnSpc>
                <a:spcPts val="3102"/>
              </a:lnSpc>
              <a:buFont typeface="Arial"/>
              <a:buChar char="⚬"/>
            </a:pPr>
            <a:r>
              <a:rPr lang="en-US" sz="2216">
                <a:solidFill>
                  <a:srgbClr val="000000"/>
                </a:solidFill>
                <a:latin typeface="Poppins"/>
                <a:ea typeface="Poppins"/>
                <a:cs typeface="Poppins"/>
                <a:sym typeface="Poppins"/>
              </a:rPr>
              <a:t>Action: Target high-cancellation segments (e.g., tourists) with personalized incentives to reduce cancellation risk.</a:t>
            </a:r>
          </a:p>
          <a:p>
            <a:pPr algn="l">
              <a:lnSpc>
                <a:spcPts val="3102"/>
              </a:lnSpc>
              <a:spcBef>
                <a:spcPct val="0"/>
              </a:spcBef>
            </a:pPr>
            <a:endParaRPr lang="en-US" sz="2216">
              <a:solidFill>
                <a:srgbClr val="000000"/>
              </a:solidFill>
              <a:latin typeface="Poppins"/>
              <a:ea typeface="Poppins"/>
              <a:cs typeface="Poppins"/>
              <a:sym typeface="Poppins"/>
            </a:endParaRPr>
          </a:p>
        </p:txBody>
      </p:sp>
      <p:sp>
        <p:nvSpPr>
          <p:cNvPr id="13" name="TextBox 13"/>
          <p:cNvSpPr txBox="1"/>
          <p:nvPr/>
        </p:nvSpPr>
        <p:spPr>
          <a:xfrm>
            <a:off x="13411508" y="2816243"/>
            <a:ext cx="4710537" cy="5401810"/>
          </a:xfrm>
          <a:prstGeom prst="rect">
            <a:avLst/>
          </a:prstGeom>
        </p:spPr>
        <p:txBody>
          <a:bodyPr lIns="0" tIns="0" rIns="0" bIns="0" rtlCol="0" anchor="t">
            <a:spAutoFit/>
          </a:bodyPr>
          <a:lstStyle/>
          <a:p>
            <a:pPr marL="477858" lvl="1" indent="-238929" algn="l">
              <a:lnSpc>
                <a:spcPts val="3098"/>
              </a:lnSpc>
              <a:buFont typeface="Arial"/>
              <a:buChar char="•"/>
            </a:pPr>
            <a:r>
              <a:rPr lang="en-US" sz="2213">
                <a:solidFill>
                  <a:srgbClr val="FFFFFF"/>
                </a:solidFill>
                <a:latin typeface="Poppins"/>
                <a:ea typeface="Poppins"/>
                <a:cs typeface="Poppins"/>
                <a:sym typeface="Poppins"/>
              </a:rPr>
              <a:t>Insight: e Online Travel Agent have a higher cancellation rate compared to other bookings channels.</a:t>
            </a:r>
          </a:p>
          <a:p>
            <a:pPr marL="955716" lvl="2" indent="-318572" algn="l">
              <a:lnSpc>
                <a:spcPts val="3098"/>
              </a:lnSpc>
              <a:buFont typeface="Arial"/>
              <a:buChar char="⚬"/>
            </a:pPr>
            <a:r>
              <a:rPr lang="en-US" sz="2213">
                <a:solidFill>
                  <a:srgbClr val="FFFFFF"/>
                </a:solidFill>
                <a:latin typeface="Poppins"/>
                <a:ea typeface="Poppins"/>
                <a:cs typeface="Poppins"/>
                <a:sym typeface="Poppins"/>
              </a:rPr>
              <a:t>Action: Enhance Direct &amp; corporate booking channels by offering additional services or better flexibility for changes and to reduce reliance on third-party channels with higher cancellation rates.</a:t>
            </a:r>
          </a:p>
          <a:p>
            <a:pPr algn="l">
              <a:lnSpc>
                <a:spcPts val="3098"/>
              </a:lnSpc>
              <a:spcBef>
                <a:spcPct val="0"/>
              </a:spcBef>
            </a:pPr>
            <a:endParaRPr lang="en-US" sz="2213">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ACTIONABLE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7573683" y="0"/>
            <a:ext cx="10714317" cy="10287000"/>
            <a:chOff x="0" y="0"/>
            <a:chExt cx="2821878" cy="2709333"/>
          </a:xfrm>
        </p:grpSpPr>
        <p:sp>
          <p:nvSpPr>
            <p:cNvPr id="8" name="Freeform 8"/>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9" name="TextBox 9"/>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258457" y="2252109"/>
            <a:ext cx="8153051" cy="7470613"/>
            <a:chOff x="0" y="0"/>
            <a:chExt cx="1050549" cy="962614"/>
          </a:xfrm>
        </p:grpSpPr>
        <p:sp>
          <p:nvSpPr>
            <p:cNvPr id="11" name="Freeform 11"/>
            <p:cNvSpPr/>
            <p:nvPr/>
          </p:nvSpPr>
          <p:spPr>
            <a:xfrm>
              <a:off x="0" y="0"/>
              <a:ext cx="1050549" cy="962614"/>
            </a:xfrm>
            <a:custGeom>
              <a:avLst/>
              <a:gdLst/>
              <a:ahLst/>
              <a:cxnLst/>
              <a:rect l="l" t="t" r="r" b="b"/>
              <a:pathLst>
                <a:path w="1050549" h="962614">
                  <a:moveTo>
                    <a:pt x="0" y="0"/>
                  </a:moveTo>
                  <a:lnTo>
                    <a:pt x="1050549" y="0"/>
                  </a:lnTo>
                  <a:lnTo>
                    <a:pt x="1050549" y="962614"/>
                  </a:lnTo>
                  <a:lnTo>
                    <a:pt x="0" y="962614"/>
                  </a:lnTo>
                  <a:close/>
                </a:path>
              </a:pathLst>
            </a:custGeom>
            <a:blipFill>
              <a:blip r:embed="rId3"/>
              <a:stretch>
                <a:fillRect l="-141" r="-141"/>
              </a:stretch>
            </a:blipFill>
            <a:ln w="104775" cap="sq">
              <a:solidFill>
                <a:srgbClr val="593C8F"/>
              </a:solidFill>
              <a:prstDash val="solid"/>
              <a:miter/>
            </a:ln>
          </p:spPr>
        </p:sp>
      </p:grpSp>
      <p:sp>
        <p:nvSpPr>
          <p:cNvPr id="12" name="TextBox 12"/>
          <p:cNvSpPr txBox="1"/>
          <p:nvPr/>
        </p:nvSpPr>
        <p:spPr>
          <a:xfrm>
            <a:off x="401592" y="2809012"/>
            <a:ext cx="4770787" cy="4352666"/>
          </a:xfrm>
          <a:prstGeom prst="rect">
            <a:avLst/>
          </a:prstGeom>
        </p:spPr>
        <p:txBody>
          <a:bodyPr lIns="0" tIns="0" rIns="0" bIns="0" rtlCol="0" anchor="t">
            <a:spAutoFit/>
          </a:bodyPr>
          <a:lstStyle/>
          <a:p>
            <a:pPr algn="l">
              <a:lnSpc>
                <a:spcPts val="3083"/>
              </a:lnSpc>
            </a:pPr>
            <a:r>
              <a:rPr lang="en-US" sz="2202" b="1" dirty="0">
                <a:solidFill>
                  <a:srgbClr val="000000"/>
                </a:solidFill>
                <a:latin typeface="Poppins"/>
                <a:ea typeface="Poppins"/>
                <a:cs typeface="Poppins"/>
                <a:sym typeface="Poppins"/>
              </a:rPr>
              <a:t>2. Revenue</a:t>
            </a:r>
          </a:p>
          <a:p>
            <a:pPr algn="l">
              <a:lnSpc>
                <a:spcPts val="3083"/>
              </a:lnSpc>
            </a:pPr>
            <a:endParaRPr lang="en-US" sz="2202" dirty="0">
              <a:solidFill>
                <a:srgbClr val="000000"/>
              </a:solidFill>
              <a:latin typeface="Poppins"/>
              <a:ea typeface="Poppins"/>
              <a:cs typeface="Poppins"/>
              <a:sym typeface="Poppins"/>
            </a:endParaRPr>
          </a:p>
          <a:p>
            <a:pPr marL="475477" lvl="1" indent="-237738" algn="l">
              <a:lnSpc>
                <a:spcPts val="3083"/>
              </a:lnSpc>
              <a:buFont typeface="Arial"/>
              <a:buChar char="•"/>
            </a:pPr>
            <a:r>
              <a:rPr lang="en-US" sz="2202" dirty="0">
                <a:solidFill>
                  <a:srgbClr val="000000"/>
                </a:solidFill>
                <a:latin typeface="Poppins"/>
                <a:ea typeface="Poppins"/>
                <a:cs typeface="Poppins"/>
                <a:sym typeface="Poppins"/>
              </a:rPr>
              <a:t>Insight: Revenue loss due to cancellations is higher in certain customer segments, particularly Family clients.</a:t>
            </a:r>
          </a:p>
          <a:p>
            <a:pPr algn="l">
              <a:lnSpc>
                <a:spcPts val="3083"/>
              </a:lnSpc>
            </a:pPr>
            <a:endParaRPr lang="en-US" sz="2202" dirty="0">
              <a:solidFill>
                <a:srgbClr val="000000"/>
              </a:solidFill>
              <a:latin typeface="Poppins"/>
              <a:ea typeface="Poppins"/>
              <a:cs typeface="Poppins"/>
              <a:sym typeface="Poppins"/>
            </a:endParaRPr>
          </a:p>
          <a:p>
            <a:pPr marL="950954" lvl="2" indent="-316985" algn="l">
              <a:lnSpc>
                <a:spcPts val="3083"/>
              </a:lnSpc>
              <a:spcBef>
                <a:spcPct val="0"/>
              </a:spcBef>
              <a:buFont typeface="Arial"/>
              <a:buChar char="⚬"/>
            </a:pPr>
            <a:r>
              <a:rPr lang="en-US" sz="2202" dirty="0">
                <a:solidFill>
                  <a:srgbClr val="000000"/>
                </a:solidFill>
                <a:latin typeface="Poppins"/>
                <a:ea typeface="Poppins"/>
                <a:cs typeface="Poppins"/>
                <a:sym typeface="Poppins"/>
              </a:rPr>
              <a:t>Action: Introduce flexible pricing or offer rebooking incentives to mitigate lost revenue.</a:t>
            </a:r>
          </a:p>
        </p:txBody>
      </p:sp>
      <p:sp>
        <p:nvSpPr>
          <p:cNvPr id="13" name="TextBox 13"/>
          <p:cNvSpPr txBox="1"/>
          <p:nvPr/>
        </p:nvSpPr>
        <p:spPr>
          <a:xfrm>
            <a:off x="13411508" y="2816243"/>
            <a:ext cx="4710537" cy="5401810"/>
          </a:xfrm>
          <a:prstGeom prst="rect">
            <a:avLst/>
          </a:prstGeom>
        </p:spPr>
        <p:txBody>
          <a:bodyPr lIns="0" tIns="0" rIns="0" bIns="0" rtlCol="0" anchor="t">
            <a:spAutoFit/>
          </a:bodyPr>
          <a:lstStyle/>
          <a:p>
            <a:pPr marL="477858" lvl="1" indent="-238929" algn="l">
              <a:lnSpc>
                <a:spcPts val="3098"/>
              </a:lnSpc>
              <a:buFont typeface="Arial"/>
              <a:buChar char="•"/>
            </a:pPr>
            <a:r>
              <a:rPr lang="en-US" sz="2213">
                <a:solidFill>
                  <a:srgbClr val="FFFFFF"/>
                </a:solidFill>
                <a:latin typeface="Poppins"/>
                <a:ea typeface="Poppins"/>
                <a:cs typeface="Poppins"/>
                <a:sym typeface="Poppins"/>
              </a:rPr>
              <a:t>Insight: Distribution channels such as Online Travel Agent bookings show a higher Average Daily Rate (ADR) compared to other channels.</a:t>
            </a:r>
          </a:p>
          <a:p>
            <a:pPr marL="477858" lvl="1" indent="-238929" algn="l">
              <a:lnSpc>
                <a:spcPts val="3098"/>
              </a:lnSpc>
              <a:buFont typeface="Arial"/>
              <a:buChar char="•"/>
            </a:pPr>
            <a:r>
              <a:rPr lang="en-US" sz="2213">
                <a:solidFill>
                  <a:srgbClr val="FFFFFF"/>
                </a:solidFill>
                <a:latin typeface="Poppins"/>
                <a:ea typeface="Poppins"/>
                <a:cs typeface="Poppins"/>
                <a:sym typeface="Poppins"/>
              </a:rPr>
              <a:t>Action: Focus marketing campaigns on increasing online travel agent bookings, which offer a higher ADR and contribute more to overall revenue. This could include loyalty programs or discounts for repeat customers.</a:t>
            </a:r>
          </a:p>
          <a:p>
            <a:pPr algn="l">
              <a:lnSpc>
                <a:spcPts val="3098"/>
              </a:lnSpc>
              <a:spcBef>
                <a:spcPct val="0"/>
              </a:spcBef>
            </a:pPr>
            <a:endParaRPr lang="en-US" sz="2213">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ACTIONABLE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7573683" y="0"/>
            <a:ext cx="10714317" cy="10287000"/>
            <a:chOff x="0" y="0"/>
            <a:chExt cx="2821878" cy="2709333"/>
          </a:xfrm>
        </p:grpSpPr>
        <p:sp>
          <p:nvSpPr>
            <p:cNvPr id="8" name="Freeform 8"/>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9" name="TextBox 9"/>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031878" y="3945378"/>
            <a:ext cx="12038999" cy="3462874"/>
            <a:chOff x="0" y="0"/>
            <a:chExt cx="3346617" cy="962614"/>
          </a:xfrm>
        </p:grpSpPr>
        <p:sp>
          <p:nvSpPr>
            <p:cNvPr id="11" name="Freeform 11"/>
            <p:cNvSpPr/>
            <p:nvPr/>
          </p:nvSpPr>
          <p:spPr>
            <a:xfrm>
              <a:off x="0" y="0"/>
              <a:ext cx="3346617" cy="962614"/>
            </a:xfrm>
            <a:custGeom>
              <a:avLst/>
              <a:gdLst/>
              <a:ahLst/>
              <a:cxnLst/>
              <a:rect l="l" t="t" r="r" b="b"/>
              <a:pathLst>
                <a:path w="3346617" h="962614">
                  <a:moveTo>
                    <a:pt x="0" y="0"/>
                  </a:moveTo>
                  <a:lnTo>
                    <a:pt x="3346617" y="0"/>
                  </a:lnTo>
                  <a:lnTo>
                    <a:pt x="3346617" y="962614"/>
                  </a:lnTo>
                  <a:lnTo>
                    <a:pt x="0" y="962614"/>
                  </a:lnTo>
                  <a:close/>
                </a:path>
              </a:pathLst>
            </a:custGeom>
            <a:blipFill>
              <a:blip r:embed="rId3"/>
              <a:stretch>
                <a:fillRect t="-884" b="-884"/>
              </a:stretch>
            </a:blipFill>
            <a:ln w="104775" cap="sq">
              <a:solidFill>
                <a:srgbClr val="593C8F"/>
              </a:solidFill>
              <a:prstDash val="solid"/>
              <a:miter/>
            </a:ln>
          </p:spPr>
        </p:sp>
      </p:grpSp>
      <p:sp>
        <p:nvSpPr>
          <p:cNvPr id="12" name="TextBox 12"/>
          <p:cNvSpPr txBox="1"/>
          <p:nvPr/>
        </p:nvSpPr>
        <p:spPr>
          <a:xfrm>
            <a:off x="401592" y="2809012"/>
            <a:ext cx="4770787" cy="6737935"/>
          </a:xfrm>
          <a:prstGeom prst="rect">
            <a:avLst/>
          </a:prstGeom>
        </p:spPr>
        <p:txBody>
          <a:bodyPr lIns="0" tIns="0" rIns="0" bIns="0" rtlCol="0" anchor="t">
            <a:spAutoFit/>
          </a:bodyPr>
          <a:lstStyle/>
          <a:p>
            <a:pPr algn="l">
              <a:lnSpc>
                <a:spcPts val="3083"/>
              </a:lnSpc>
            </a:pPr>
            <a:r>
              <a:rPr lang="en-US" sz="2202" b="1" dirty="0">
                <a:solidFill>
                  <a:srgbClr val="000000"/>
                </a:solidFill>
                <a:latin typeface="Poppins Bold"/>
                <a:ea typeface="Poppins Bold"/>
                <a:cs typeface="Poppins Bold"/>
                <a:sym typeface="Poppins Bold"/>
              </a:rPr>
              <a:t>3. Resource Allocation and Staffing</a:t>
            </a:r>
          </a:p>
          <a:p>
            <a:pPr algn="l">
              <a:lnSpc>
                <a:spcPts val="3083"/>
              </a:lnSpc>
            </a:pPr>
            <a:endParaRPr lang="en-US" sz="2202" b="1" dirty="0">
              <a:solidFill>
                <a:srgbClr val="000000"/>
              </a:solidFill>
              <a:latin typeface="Poppins Bold"/>
              <a:ea typeface="Poppins Bold"/>
              <a:cs typeface="Poppins Bold"/>
              <a:sym typeface="Poppins Bold"/>
            </a:endParaRPr>
          </a:p>
          <a:p>
            <a:pPr marL="475477" lvl="1" indent="-237738" algn="l">
              <a:lnSpc>
                <a:spcPts val="3083"/>
              </a:lnSpc>
              <a:buFont typeface="Arial"/>
              <a:buChar char="•"/>
            </a:pPr>
            <a:r>
              <a:rPr lang="en-US" sz="2202" dirty="0">
                <a:solidFill>
                  <a:srgbClr val="000000"/>
                </a:solidFill>
                <a:latin typeface="Poppins"/>
                <a:ea typeface="Poppins"/>
                <a:cs typeface="Poppins"/>
                <a:sym typeface="Poppins"/>
              </a:rPr>
              <a:t>Insight: There are clear patterns in check-out dates, with peak periods aligning with holiday seasons and weekends.</a:t>
            </a:r>
          </a:p>
          <a:p>
            <a:pPr algn="l">
              <a:lnSpc>
                <a:spcPts val="3083"/>
              </a:lnSpc>
            </a:pPr>
            <a:endParaRPr lang="en-US" sz="2202" dirty="0">
              <a:solidFill>
                <a:srgbClr val="000000"/>
              </a:solidFill>
              <a:latin typeface="Poppins"/>
              <a:ea typeface="Poppins"/>
              <a:cs typeface="Poppins"/>
              <a:sym typeface="Poppins"/>
            </a:endParaRPr>
          </a:p>
          <a:p>
            <a:pPr marL="950953" lvl="2" indent="-316984" algn="l">
              <a:lnSpc>
                <a:spcPts val="3083"/>
              </a:lnSpc>
              <a:spcBef>
                <a:spcPct val="0"/>
              </a:spcBef>
              <a:buFont typeface="Arial"/>
              <a:buChar char="⚬"/>
            </a:pPr>
            <a:r>
              <a:rPr lang="en-US" sz="2202" dirty="0">
                <a:solidFill>
                  <a:srgbClr val="000000"/>
                </a:solidFill>
                <a:latin typeface="Poppins"/>
                <a:ea typeface="Poppins"/>
                <a:cs typeface="Poppins"/>
                <a:sym typeface="Poppins"/>
              </a:rPr>
              <a:t>Action: Adjust staffing levels to match demand during peak check-out periods, ensuring optimal service without overspending on resources during low-demand times.</a:t>
            </a:r>
          </a:p>
          <a:p>
            <a:pPr algn="l">
              <a:lnSpc>
                <a:spcPts val="3083"/>
              </a:lnSpc>
              <a:spcBef>
                <a:spcPct val="0"/>
              </a:spcBef>
            </a:pPr>
            <a:endParaRPr lang="en-US" sz="2202" dirty="0">
              <a:solidFill>
                <a:srgbClr val="000000"/>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ACTIONABLE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7573683" y="0"/>
            <a:ext cx="10714317" cy="10287000"/>
            <a:chOff x="0" y="0"/>
            <a:chExt cx="2821878" cy="2709333"/>
          </a:xfrm>
        </p:grpSpPr>
        <p:sp>
          <p:nvSpPr>
            <p:cNvPr id="8" name="Freeform 8"/>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9" name="TextBox 9"/>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031878" y="2456269"/>
            <a:ext cx="9834133" cy="6392687"/>
            <a:chOff x="0" y="0"/>
            <a:chExt cx="3346617" cy="2175471"/>
          </a:xfrm>
        </p:grpSpPr>
        <p:sp>
          <p:nvSpPr>
            <p:cNvPr id="11" name="Freeform 11"/>
            <p:cNvSpPr/>
            <p:nvPr/>
          </p:nvSpPr>
          <p:spPr>
            <a:xfrm>
              <a:off x="0" y="0"/>
              <a:ext cx="3346617" cy="2175471"/>
            </a:xfrm>
            <a:custGeom>
              <a:avLst/>
              <a:gdLst/>
              <a:ahLst/>
              <a:cxnLst/>
              <a:rect l="l" t="t" r="r" b="b"/>
              <a:pathLst>
                <a:path w="3346617" h="2175471">
                  <a:moveTo>
                    <a:pt x="0" y="0"/>
                  </a:moveTo>
                  <a:lnTo>
                    <a:pt x="3346617" y="0"/>
                  </a:lnTo>
                  <a:lnTo>
                    <a:pt x="3346617" y="2175471"/>
                  </a:lnTo>
                  <a:lnTo>
                    <a:pt x="0" y="2175471"/>
                  </a:lnTo>
                  <a:close/>
                </a:path>
              </a:pathLst>
            </a:custGeom>
            <a:blipFill>
              <a:blip r:embed="rId3"/>
              <a:stretch>
                <a:fillRect l="-880" r="-880"/>
              </a:stretch>
            </a:blipFill>
            <a:ln w="104775" cap="sq">
              <a:solidFill>
                <a:srgbClr val="593C8F"/>
              </a:solidFill>
              <a:prstDash val="solid"/>
              <a:miter/>
            </a:ln>
          </p:spPr>
        </p:sp>
      </p:grpSp>
      <p:sp>
        <p:nvSpPr>
          <p:cNvPr id="12" name="TextBox 12"/>
          <p:cNvSpPr txBox="1"/>
          <p:nvPr/>
        </p:nvSpPr>
        <p:spPr>
          <a:xfrm>
            <a:off x="401592" y="2809012"/>
            <a:ext cx="4770787" cy="6249612"/>
          </a:xfrm>
          <a:prstGeom prst="rect">
            <a:avLst/>
          </a:prstGeom>
        </p:spPr>
        <p:txBody>
          <a:bodyPr lIns="0" tIns="0" rIns="0" bIns="0" rtlCol="0" anchor="t">
            <a:spAutoFit/>
          </a:bodyPr>
          <a:lstStyle/>
          <a:p>
            <a:pPr algn="l">
              <a:lnSpc>
                <a:spcPts val="3083"/>
              </a:lnSpc>
            </a:pPr>
            <a:r>
              <a:rPr lang="en-US" sz="2202" b="1">
                <a:solidFill>
                  <a:srgbClr val="000000"/>
                </a:solidFill>
                <a:latin typeface="Poppins Bold"/>
                <a:ea typeface="Poppins Bold"/>
                <a:cs typeface="Poppins Bold"/>
                <a:sym typeface="Poppins Bold"/>
              </a:rPr>
              <a:t>4. Resource Allocation and Staffing</a:t>
            </a:r>
          </a:p>
          <a:p>
            <a:pPr algn="l">
              <a:lnSpc>
                <a:spcPts val="3083"/>
              </a:lnSpc>
            </a:pPr>
            <a:endParaRPr lang="en-US" sz="2202" b="1">
              <a:solidFill>
                <a:srgbClr val="000000"/>
              </a:solidFill>
              <a:latin typeface="Poppins Bold"/>
              <a:ea typeface="Poppins Bold"/>
              <a:cs typeface="Poppins Bold"/>
              <a:sym typeface="Poppins Bold"/>
            </a:endParaRPr>
          </a:p>
          <a:p>
            <a:pPr marL="475477" lvl="1" indent="-237738" algn="l">
              <a:lnSpc>
                <a:spcPts val="3083"/>
              </a:lnSpc>
              <a:buFont typeface="Arial"/>
              <a:buChar char="•"/>
            </a:pPr>
            <a:r>
              <a:rPr lang="en-US" sz="2202">
                <a:solidFill>
                  <a:srgbClr val="000000"/>
                </a:solidFill>
                <a:latin typeface="Poppins"/>
                <a:ea typeface="Poppins"/>
                <a:cs typeface="Poppins"/>
                <a:sym typeface="Poppins"/>
              </a:rPr>
              <a:t>Insight: Longer stays (number of nights) typically coincide with specific customer types </a:t>
            </a:r>
          </a:p>
          <a:p>
            <a:pPr algn="l">
              <a:lnSpc>
                <a:spcPts val="3083"/>
              </a:lnSpc>
            </a:pPr>
            <a:endParaRPr lang="en-US" sz="2202">
              <a:solidFill>
                <a:srgbClr val="000000"/>
              </a:solidFill>
              <a:latin typeface="Poppins"/>
              <a:ea typeface="Poppins"/>
              <a:cs typeface="Poppins"/>
              <a:sym typeface="Poppins"/>
            </a:endParaRPr>
          </a:p>
          <a:p>
            <a:pPr marL="950953" lvl="2" indent="-316984" algn="l">
              <a:lnSpc>
                <a:spcPts val="3083"/>
              </a:lnSpc>
              <a:buFont typeface="Arial"/>
              <a:buChar char="⚬"/>
            </a:pPr>
            <a:r>
              <a:rPr lang="en-US" sz="2202">
                <a:solidFill>
                  <a:srgbClr val="000000"/>
                </a:solidFill>
                <a:latin typeface="Poppins"/>
                <a:ea typeface="Poppins"/>
                <a:cs typeface="Poppins"/>
                <a:sym typeface="Poppins"/>
              </a:rPr>
              <a:t>Action: Use these patterns to optimize room turnover schedules and resource allocation for housekeeping and other services during these periods.</a:t>
            </a:r>
          </a:p>
          <a:p>
            <a:pPr algn="l">
              <a:lnSpc>
                <a:spcPts val="3083"/>
              </a:lnSpc>
              <a:spcBef>
                <a:spcPct val="0"/>
              </a:spcBef>
            </a:pPr>
            <a:endParaRPr lang="en-US" sz="2202">
              <a:solidFill>
                <a:srgbClr val="000000"/>
              </a:solidFill>
              <a:latin typeface="Poppins"/>
              <a:ea typeface="Poppins"/>
              <a:cs typeface="Poppins"/>
              <a:sym typeface="Poppins"/>
            </a:endParaRPr>
          </a:p>
          <a:p>
            <a:pPr algn="l">
              <a:lnSpc>
                <a:spcPts val="3083"/>
              </a:lnSpc>
              <a:spcBef>
                <a:spcPct val="0"/>
              </a:spcBef>
            </a:pPr>
            <a:endParaRPr lang="en-US" sz="2202">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b="1">
                <a:solidFill>
                  <a:srgbClr val="000000"/>
                </a:solidFill>
                <a:latin typeface="Lato Bold"/>
                <a:ea typeface="Lato Bold"/>
                <a:cs typeface="Lato Bold"/>
                <a:sym typeface="Lato Bold"/>
              </a:rPr>
              <a:t>ACTIONABLE </a:t>
            </a:r>
          </a:p>
        </p:txBody>
      </p:sp>
      <p:sp>
        <p:nvSpPr>
          <p:cNvPr id="4" name="TextBox 4"/>
          <p:cNvSpPr txBox="1"/>
          <p:nvPr/>
        </p:nvSpPr>
        <p:spPr>
          <a:xfrm>
            <a:off x="1028720" y="1494821"/>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INSIGHTS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6" name="AutoShape 6"/>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7" name="Group 7"/>
          <p:cNvGrpSpPr/>
          <p:nvPr/>
        </p:nvGrpSpPr>
        <p:grpSpPr>
          <a:xfrm>
            <a:off x="7573683" y="0"/>
            <a:ext cx="10714317" cy="10287000"/>
            <a:chOff x="0" y="0"/>
            <a:chExt cx="2821878" cy="2709333"/>
          </a:xfrm>
        </p:grpSpPr>
        <p:sp>
          <p:nvSpPr>
            <p:cNvPr id="8" name="Freeform 8"/>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9" name="TextBox 9"/>
            <p:cNvSpPr txBox="1"/>
            <p:nvPr/>
          </p:nvSpPr>
          <p:spPr>
            <a:xfrm>
              <a:off x="0" y="-47625"/>
              <a:ext cx="2821878"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006470" y="4051733"/>
            <a:ext cx="12086921" cy="3075503"/>
            <a:chOff x="0" y="0"/>
            <a:chExt cx="13622641" cy="3466265"/>
          </a:xfrm>
        </p:grpSpPr>
        <p:sp>
          <p:nvSpPr>
            <p:cNvPr id="11" name="Freeform 11"/>
            <p:cNvSpPr/>
            <p:nvPr/>
          </p:nvSpPr>
          <p:spPr>
            <a:xfrm>
              <a:off x="0" y="0"/>
              <a:ext cx="13622641" cy="3466265"/>
            </a:xfrm>
            <a:custGeom>
              <a:avLst/>
              <a:gdLst/>
              <a:ahLst/>
              <a:cxnLst/>
              <a:rect l="l" t="t" r="r" b="b"/>
              <a:pathLst>
                <a:path w="13622641" h="3466265">
                  <a:moveTo>
                    <a:pt x="0" y="0"/>
                  </a:moveTo>
                  <a:lnTo>
                    <a:pt x="13622641" y="0"/>
                  </a:lnTo>
                  <a:lnTo>
                    <a:pt x="13622641" y="3466265"/>
                  </a:lnTo>
                  <a:lnTo>
                    <a:pt x="0" y="3466265"/>
                  </a:lnTo>
                  <a:close/>
                </a:path>
              </a:pathLst>
            </a:custGeom>
            <a:blipFill>
              <a:blip r:embed="rId3"/>
              <a:stretch>
                <a:fillRect l="-33" r="-33"/>
              </a:stretch>
            </a:blipFill>
            <a:ln w="104775" cap="sq">
              <a:solidFill>
                <a:srgbClr val="593C8F"/>
              </a:solidFill>
              <a:prstDash val="solid"/>
              <a:miter/>
            </a:ln>
          </p:spPr>
        </p:sp>
      </p:grpSp>
      <p:sp>
        <p:nvSpPr>
          <p:cNvPr id="12" name="TextBox 12"/>
          <p:cNvSpPr txBox="1"/>
          <p:nvPr/>
        </p:nvSpPr>
        <p:spPr>
          <a:xfrm>
            <a:off x="401592" y="2809012"/>
            <a:ext cx="4770787" cy="7030662"/>
          </a:xfrm>
          <a:prstGeom prst="rect">
            <a:avLst/>
          </a:prstGeom>
        </p:spPr>
        <p:txBody>
          <a:bodyPr lIns="0" tIns="0" rIns="0" bIns="0" rtlCol="0" anchor="t">
            <a:spAutoFit/>
          </a:bodyPr>
          <a:lstStyle/>
          <a:p>
            <a:pPr algn="l">
              <a:lnSpc>
                <a:spcPts val="3083"/>
              </a:lnSpc>
            </a:pPr>
            <a:r>
              <a:rPr lang="en-US" sz="2202" b="1">
                <a:solidFill>
                  <a:srgbClr val="000000"/>
                </a:solidFill>
                <a:latin typeface="Poppins Bold"/>
                <a:ea typeface="Poppins Bold"/>
                <a:cs typeface="Poppins Bold"/>
                <a:sym typeface="Poppins Bold"/>
              </a:rPr>
              <a:t>5. Distribution of Bookings by Country of Origin</a:t>
            </a:r>
          </a:p>
          <a:p>
            <a:pPr algn="l">
              <a:lnSpc>
                <a:spcPts val="3083"/>
              </a:lnSpc>
            </a:pPr>
            <a:endParaRPr lang="en-US" sz="2202" b="1">
              <a:solidFill>
                <a:srgbClr val="000000"/>
              </a:solidFill>
              <a:latin typeface="Poppins Bold"/>
              <a:ea typeface="Poppins Bold"/>
              <a:cs typeface="Poppins Bold"/>
              <a:sym typeface="Poppins Bold"/>
            </a:endParaRPr>
          </a:p>
          <a:p>
            <a:pPr marL="475477" lvl="1" indent="-237738" algn="l">
              <a:lnSpc>
                <a:spcPts val="3083"/>
              </a:lnSpc>
              <a:buFont typeface="Arial"/>
              <a:buChar char="•"/>
            </a:pPr>
            <a:r>
              <a:rPr lang="en-US" sz="2202">
                <a:solidFill>
                  <a:srgbClr val="000000"/>
                </a:solidFill>
                <a:latin typeface="Poppins"/>
                <a:ea typeface="Poppins"/>
                <a:cs typeface="Poppins"/>
                <a:sym typeface="Poppins"/>
              </a:rPr>
              <a:t>Insight: Countries with higher number of guests could be targeted by using its existing marketing strategies to improve low guest countries marketing campaigns or promotions.</a:t>
            </a:r>
          </a:p>
          <a:p>
            <a:pPr algn="l">
              <a:lnSpc>
                <a:spcPts val="3083"/>
              </a:lnSpc>
            </a:pPr>
            <a:endParaRPr lang="en-US" sz="2202">
              <a:solidFill>
                <a:srgbClr val="000000"/>
              </a:solidFill>
              <a:latin typeface="Poppins"/>
              <a:ea typeface="Poppins"/>
              <a:cs typeface="Poppins"/>
              <a:sym typeface="Poppins"/>
            </a:endParaRPr>
          </a:p>
          <a:p>
            <a:pPr marL="950953" lvl="2" indent="-316984" algn="l">
              <a:lnSpc>
                <a:spcPts val="3083"/>
              </a:lnSpc>
              <a:spcBef>
                <a:spcPct val="0"/>
              </a:spcBef>
              <a:buFont typeface="Arial"/>
              <a:buChar char="⚬"/>
            </a:pPr>
            <a:r>
              <a:rPr lang="en-US" sz="2202">
                <a:solidFill>
                  <a:srgbClr val="000000"/>
                </a:solidFill>
                <a:latin typeface="Poppins"/>
                <a:ea typeface="Poppins"/>
                <a:cs typeface="Poppins"/>
                <a:sym typeface="Poppins"/>
              </a:rPr>
              <a:t>Action: Target countries with fewer bookings for growth opportunities through online ads, partnerships, or localized marketing strategies</a:t>
            </a:r>
            <a:r>
              <a:rPr lang="en-US" sz="2202" b="1">
                <a:solidFill>
                  <a:srgbClr val="000000"/>
                </a:solidFill>
                <a:latin typeface="Poppins Bold"/>
                <a:ea typeface="Poppins Bold"/>
                <a:cs typeface="Poppins Bold"/>
                <a:sym typeface="Poppins Bold"/>
              </a:rPr>
              <a:t>.</a:t>
            </a:r>
          </a:p>
          <a:p>
            <a:pPr algn="l">
              <a:lnSpc>
                <a:spcPts val="3083"/>
              </a:lnSpc>
              <a:spcBef>
                <a:spcPct val="0"/>
              </a:spcBef>
            </a:pPr>
            <a:endParaRPr lang="en-US" sz="2202" b="1">
              <a:solidFill>
                <a:srgbClr val="000000"/>
              </a:solidFill>
              <a:latin typeface="Poppins Bold"/>
              <a:ea typeface="Poppins Bold"/>
              <a:cs typeface="Poppins Bold"/>
              <a:sym typeface="Poppi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579</Words>
  <Application>Microsoft Office PowerPoint</Application>
  <PresentationFormat>Custom</PresentationFormat>
  <Paragraphs>62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vt:lpstr>
      <vt:lpstr>Lato Bold</vt:lpstr>
      <vt:lpstr>Calibri</vt:lpstr>
      <vt:lpstr>League Spartan</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cp:lastModifiedBy>funke olawale</cp:lastModifiedBy>
  <cp:revision>2</cp:revision>
  <dcterms:created xsi:type="dcterms:W3CDTF">2006-08-16T00:00:00Z</dcterms:created>
  <dcterms:modified xsi:type="dcterms:W3CDTF">2024-10-20T16:17:44Z</dcterms:modified>
  <dc:identifier>DAGUHT7wh7c</dc:identifier>
</cp:coreProperties>
</file>